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70" r:id="rId9"/>
    <p:sldId id="271" r:id="rId10"/>
    <p:sldId id="264" r:id="rId11"/>
    <p:sldId id="272" r:id="rId12"/>
    <p:sldId id="266" r:id="rId13"/>
    <p:sldId id="273" r:id="rId14"/>
    <p:sldId id="269" r:id="rId15"/>
    <p:sldId id="268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595CD-9690-4BCB-BBD0-F7FE554A3CF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819B-79CA-44F9-BC85-0A4BF58A654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5.2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Integration:  “The </a:t>
            </a:r>
            <a:r>
              <a:rPr lang="en-US" smtClean="0"/>
              <a:t>Indefinite Integral”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Those Properties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We can combine those three properties for combinations of sums, differences, and/or multiples of constants.</a:t>
            </a:r>
          </a:p>
          <a:p>
            <a:r>
              <a:rPr lang="en-US" sz="2200" dirty="0" smtClean="0"/>
              <a:t>Example:</a:t>
            </a:r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General Rule: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70723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7124700" cy="125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9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Consider Simplifying First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125112" cy="405143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Sometimes it is useful to rewrite an integrand (the thing you are taking the integral of) in a different form before performing the integration.</a:t>
            </a:r>
          </a:p>
          <a:p>
            <a:r>
              <a:rPr lang="en-US" sz="2200" dirty="0" smtClean="0"/>
              <a:t>Examples: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683188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8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As we discussed on slide #4, any of these curves could be the integral (</a:t>
            </a:r>
            <a:r>
              <a:rPr lang="en-US" sz="2200" dirty="0" err="1" smtClean="0"/>
              <a:t>antiderivative</a:t>
            </a:r>
            <a:r>
              <a:rPr lang="en-US" sz="2200" dirty="0" smtClean="0"/>
              <a:t>) of f(x) = x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because we do not know what the value of C is.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96554"/>
            <a:ext cx="2590800" cy="366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1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When an </a:t>
            </a:r>
            <a:r>
              <a:rPr lang="en-US" sz="2200" dirty="0">
                <a:solidFill>
                  <a:srgbClr val="FF0000"/>
                </a:solidFill>
              </a:rPr>
              <a:t>“initial condition” is </a:t>
            </a:r>
            <a:r>
              <a:rPr lang="en-US" sz="2200" dirty="0" smtClean="0">
                <a:solidFill>
                  <a:srgbClr val="FF0000"/>
                </a:solidFill>
              </a:rPr>
              <a:t>introduced, such as a requirement that the graph pass through a certain point, we may then solve for C and find the specific integral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Example:  Instead of finding that the integral of </a:t>
            </a:r>
            <a:r>
              <a:rPr lang="en-US" sz="2200" dirty="0"/>
              <a:t>f(x) = x</a:t>
            </a:r>
            <a:r>
              <a:rPr lang="en-US" sz="2200" baseline="30000" dirty="0"/>
              <a:t>2 </a:t>
            </a:r>
            <a:r>
              <a:rPr lang="en-US" sz="2200" dirty="0" smtClean="0"/>
              <a:t>is F(x</a:t>
            </a:r>
            <a:r>
              <a:rPr lang="en-US" sz="2200" dirty="0"/>
              <a:t>) = 1/3 x</a:t>
            </a:r>
            <a:r>
              <a:rPr lang="en-US" sz="2200" baseline="30000" dirty="0"/>
              <a:t>3</a:t>
            </a:r>
            <a:r>
              <a:rPr lang="en-US" sz="2200" dirty="0"/>
              <a:t> + </a:t>
            </a:r>
            <a:r>
              <a:rPr lang="en-US" sz="2200" dirty="0" smtClean="0"/>
              <a:t>C, if we were given that the graph </a:t>
            </a:r>
            <a:r>
              <a:rPr lang="en-US" sz="2200" dirty="0" smtClean="0">
                <a:solidFill>
                  <a:srgbClr val="FF0000"/>
                </a:solidFill>
              </a:rPr>
              <a:t>passes through the point </a:t>
            </a:r>
            <a:r>
              <a:rPr lang="en-US" sz="2200" dirty="0" smtClean="0"/>
              <a:t>(2,1) we could solve for C: 1 = </a:t>
            </a:r>
            <a:r>
              <a:rPr lang="en-US" sz="2200" dirty="0"/>
              <a:t>1/3 </a:t>
            </a:r>
            <a:r>
              <a:rPr lang="en-US" sz="2200" dirty="0" smtClean="0"/>
              <a:t>(2)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 </a:t>
            </a:r>
            <a:r>
              <a:rPr lang="en-US" sz="2200" dirty="0"/>
              <a:t>+ </a:t>
            </a:r>
            <a:r>
              <a:rPr lang="en-US" sz="2200" dirty="0" smtClean="0"/>
              <a:t>C</a:t>
            </a:r>
          </a:p>
          <a:p>
            <a:r>
              <a:rPr lang="en-US" sz="2200" dirty="0" smtClean="0"/>
              <a:t>This gives us</a:t>
            </a:r>
            <a:r>
              <a:rPr lang="en-US" sz="2200" dirty="0"/>
              <a:t> </a:t>
            </a:r>
            <a:r>
              <a:rPr lang="en-US" sz="2200" dirty="0" smtClean="0"/>
              <a:t>1=8/3 + C so C=-5/3 and our anti-derivative is more specific: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                      F(x)=1/3 </a:t>
            </a:r>
            <a:r>
              <a:rPr lang="en-US" sz="2200" dirty="0"/>
              <a:t>x</a:t>
            </a:r>
            <a:r>
              <a:rPr lang="en-US" sz="2200" baseline="30000" dirty="0"/>
              <a:t>3</a:t>
            </a:r>
            <a:r>
              <a:rPr lang="en-US" sz="2200" dirty="0"/>
              <a:t> </a:t>
            </a:r>
            <a:r>
              <a:rPr lang="en-US" sz="2200" dirty="0" smtClean="0"/>
              <a:t>-5/3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If we interpret </a:t>
            </a:r>
            <a:r>
              <a:rPr lang="en-US" sz="2200" dirty="0" err="1" smtClean="0"/>
              <a:t>dy</a:t>
            </a:r>
            <a:r>
              <a:rPr lang="en-US" sz="2200" dirty="0" smtClean="0"/>
              <a:t>/dx as the slope of a tangent line, then at a point (</a:t>
            </a:r>
            <a:r>
              <a:rPr lang="en-US" sz="2200" dirty="0" err="1" smtClean="0"/>
              <a:t>x,y</a:t>
            </a:r>
            <a:r>
              <a:rPr lang="en-US" sz="2200" dirty="0" smtClean="0"/>
              <a:t>) on an integral curve of the equation </a:t>
            </a:r>
            <a:r>
              <a:rPr lang="en-US" sz="2200" dirty="0" err="1" smtClean="0"/>
              <a:t>dy</a:t>
            </a:r>
            <a:r>
              <a:rPr lang="en-US" sz="2200" dirty="0" smtClean="0"/>
              <a:t>/dx=f(x), the slope of the tangent line is f(x).</a:t>
            </a:r>
          </a:p>
          <a:p>
            <a:r>
              <a:rPr lang="en-US" sz="2200" dirty="0" smtClean="0"/>
              <a:t>We can find the slopes of the tangent lines by doing repeated substitution and drawing small portions of the tangent lines through those points.</a:t>
            </a:r>
          </a:p>
          <a:p>
            <a:r>
              <a:rPr lang="en-US" sz="2200" dirty="0" smtClean="0"/>
              <a:t>The resulting picture is called a slope field and it shows the “direction” of the integral curves at the </a:t>
            </a:r>
            <a:r>
              <a:rPr lang="en-US" sz="2200" dirty="0" err="1" smtClean="0"/>
              <a:t>gridpoints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We can do it by hand, but it is a lot of work and it is more commonly done by computer.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292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59" y="1806575"/>
            <a:ext cx="6628282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125113" cy="924475"/>
          </a:xfrm>
        </p:spPr>
        <p:txBody>
          <a:bodyPr/>
          <a:lstStyle/>
          <a:p>
            <a:r>
              <a:rPr lang="en-US" dirty="0" smtClean="0"/>
              <a:t>I love the Eiffel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\\mvsrv03\My_Docs$\dlewis\My Documents\My Pictures\2010\2010 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</a:t>
            </a:r>
            <a:r>
              <a:rPr lang="en-US" dirty="0" err="1" smtClean="0"/>
              <a:t>Irl</a:t>
            </a:r>
            <a:r>
              <a:rPr lang="en-US" dirty="0" smtClean="0"/>
              <a:t> </a:t>
            </a:r>
            <a:r>
              <a:rPr lang="en-US" dirty="0" err="1" smtClean="0"/>
              <a:t>Bivens</a:t>
            </a:r>
            <a:r>
              <a:rPr lang="en-US" dirty="0" smtClean="0"/>
              <a:t>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25112" cy="4051437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In the last section we saw how </a:t>
            </a:r>
            <a:r>
              <a:rPr lang="en-US" sz="2400" dirty="0" err="1" smtClean="0"/>
              <a:t>antidifferentiation</a:t>
            </a:r>
            <a:r>
              <a:rPr lang="en-US" sz="2400" dirty="0" smtClean="0"/>
              <a:t> could be used to find exact areas.  In this section we will develop some fundamental results about </a:t>
            </a:r>
            <a:r>
              <a:rPr lang="en-US" sz="2400" dirty="0" err="1" smtClean="0"/>
              <a:t>antidifferentiation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For example, F(x) = 1/3 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is an </a:t>
            </a:r>
            <a:r>
              <a:rPr lang="en-US" sz="2400" dirty="0" err="1" smtClean="0"/>
              <a:t>antiderivative</a:t>
            </a:r>
            <a:r>
              <a:rPr lang="en-US" sz="2400" dirty="0" smtClean="0"/>
              <a:t> “F” of f(x) = 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because the derivative of F(x) is F’(x) = 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f(x).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problem is that F(x) = 1/3 x</a:t>
            </a:r>
            <a:r>
              <a:rPr lang="en-US" sz="2400" baseline="30000" dirty="0"/>
              <a:t>3 </a:t>
            </a:r>
            <a:r>
              <a:rPr lang="en-US" sz="2400" dirty="0"/>
              <a:t>is not the ONLY </a:t>
            </a:r>
            <a:r>
              <a:rPr lang="en-US" sz="2400" dirty="0" err="1"/>
              <a:t>antiderivative</a:t>
            </a:r>
            <a:r>
              <a:rPr lang="en-US" sz="2400" dirty="0"/>
              <a:t> of f(x</a:t>
            </a:r>
            <a:r>
              <a:rPr lang="en-US" sz="2400" dirty="0" smtClean="0"/>
              <a:t>).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7124700" cy="73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the Previous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If we </a:t>
            </a:r>
            <a:r>
              <a:rPr lang="en-US" sz="2200" dirty="0" smtClean="0">
                <a:solidFill>
                  <a:srgbClr val="FF0000"/>
                </a:solidFill>
              </a:rPr>
              <a:t>add any constant C </a:t>
            </a:r>
            <a:r>
              <a:rPr lang="en-US" sz="2200" dirty="0" smtClean="0"/>
              <a:t>to </a:t>
            </a:r>
            <a:r>
              <a:rPr lang="en-US" sz="2200" dirty="0"/>
              <a:t>1/3 x</a:t>
            </a:r>
            <a:r>
              <a:rPr lang="en-US" sz="2200" baseline="30000" dirty="0"/>
              <a:t>3 </a:t>
            </a:r>
            <a:r>
              <a:rPr lang="en-US" sz="2200" dirty="0" smtClean="0"/>
              <a:t>, then the function G(x) =</a:t>
            </a:r>
            <a:r>
              <a:rPr lang="en-US" sz="2200" dirty="0"/>
              <a:t> 1/3 </a:t>
            </a:r>
            <a:r>
              <a:rPr lang="en-US" sz="2200" dirty="0" smtClean="0"/>
              <a:t>x</a:t>
            </a:r>
            <a:r>
              <a:rPr lang="en-US" sz="2200" baseline="30000" dirty="0" smtClean="0"/>
              <a:t>3</a:t>
            </a:r>
            <a:r>
              <a:rPr lang="en-US" sz="2200" dirty="0" smtClean="0"/>
              <a:t> + C is also an </a:t>
            </a:r>
            <a:r>
              <a:rPr lang="en-US" sz="2200" dirty="0" err="1" smtClean="0"/>
              <a:t>antiderivative</a:t>
            </a:r>
            <a:r>
              <a:rPr lang="en-US" sz="2200" dirty="0" smtClean="0"/>
              <a:t> of f(x) since the derivative of G(x) is G’(x)= x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+ 0 = f(x)</a:t>
            </a:r>
          </a:p>
          <a:p>
            <a:r>
              <a:rPr lang="en-US" sz="2200" dirty="0" smtClean="0"/>
              <a:t>For example, take the derivatives of the following: F(x) = </a:t>
            </a:r>
            <a:r>
              <a:rPr lang="en-US" sz="2200" dirty="0"/>
              <a:t>1/3 x</a:t>
            </a:r>
            <a:r>
              <a:rPr lang="en-US" sz="2200" baseline="30000" dirty="0"/>
              <a:t>3 </a:t>
            </a:r>
            <a:r>
              <a:rPr lang="en-US" sz="2200" dirty="0" smtClean="0"/>
              <a:t>- 5, </a:t>
            </a:r>
            <a:r>
              <a:rPr lang="en-US" sz="2200" dirty="0"/>
              <a:t>F(x) = 1/3 x</a:t>
            </a:r>
            <a:r>
              <a:rPr lang="en-US" sz="2200" baseline="30000" dirty="0"/>
              <a:t>3 </a:t>
            </a:r>
            <a:r>
              <a:rPr lang="en-US" sz="2200" dirty="0" smtClean="0"/>
              <a:t>+1/4, </a:t>
            </a:r>
            <a:r>
              <a:rPr lang="en-US" sz="2200" dirty="0"/>
              <a:t>F(x) = 1/3 x</a:t>
            </a:r>
            <a:r>
              <a:rPr lang="en-US" sz="2200" baseline="30000" dirty="0"/>
              <a:t>3 </a:t>
            </a:r>
            <a:r>
              <a:rPr lang="en-US" sz="2200" dirty="0"/>
              <a:t>+</a:t>
            </a:r>
            <a:r>
              <a:rPr lang="en-US" sz="2200" dirty="0" smtClean="0"/>
              <a:t>1, </a:t>
            </a:r>
            <a:r>
              <a:rPr lang="en-US" sz="2200" dirty="0"/>
              <a:t>F(x) = 1/3 x</a:t>
            </a:r>
            <a:r>
              <a:rPr lang="en-US" sz="2200" baseline="30000" dirty="0"/>
              <a:t>3 </a:t>
            </a:r>
            <a:r>
              <a:rPr lang="en-US" sz="2200" dirty="0" smtClean="0"/>
              <a:t>+7, etc.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892783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8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Indefinite Integral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The process of finding </a:t>
            </a:r>
            <a:r>
              <a:rPr lang="en-US" sz="2200" dirty="0" err="1" smtClean="0"/>
              <a:t>antiderivatives</a:t>
            </a:r>
            <a:r>
              <a:rPr lang="en-US" sz="2200" dirty="0" smtClean="0"/>
              <a:t> is called </a:t>
            </a:r>
            <a:r>
              <a:rPr lang="en-US" sz="2200" dirty="0" err="1" smtClean="0"/>
              <a:t>antidifferentiation</a:t>
            </a:r>
            <a:r>
              <a:rPr lang="en-US" sz="2200" dirty="0" smtClean="0"/>
              <a:t> or integration.</a:t>
            </a:r>
          </a:p>
          <a:p>
            <a:r>
              <a:rPr lang="en-US" sz="2200" dirty="0" smtClean="0"/>
              <a:t>Since F’(x) = f(x), when we go backwards								means the same thing.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For a more specific example: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The integral of f(x) with respect to x is equal to F(x) plus a constant.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6075"/>
            <a:ext cx="2114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83" y="3886200"/>
            <a:ext cx="602831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Integration Formulas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Here are some examples of derivative formulas and their equivalent integration formulas:</a:t>
            </a:r>
          </a:p>
          <a:p>
            <a:r>
              <a:rPr lang="en-US" sz="2200" dirty="0" smtClean="0"/>
              <a:t>The integration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formula is just</a:t>
            </a:r>
          </a:p>
          <a:p>
            <a:pPr marL="0" indent="0">
              <a:buNone/>
            </a:pPr>
            <a:r>
              <a:rPr lang="en-US" sz="2200" dirty="0" smtClean="0"/>
              <a:t>	“backwards”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when compared to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the derivative 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formula you know.</a:t>
            </a:r>
          </a:p>
          <a:p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3053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3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Integration Formulas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125112" cy="4051437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Here are more </a:t>
            </a:r>
            <a:r>
              <a:rPr lang="en-US" sz="2200" dirty="0"/>
              <a:t>examples of derivative formulas and their equivalent integration </a:t>
            </a:r>
            <a:r>
              <a:rPr lang="en-US" sz="2200" dirty="0" smtClean="0"/>
              <a:t>formulas:</a:t>
            </a:r>
          </a:p>
          <a:p>
            <a:r>
              <a:rPr lang="en-US" sz="2200" dirty="0" smtClean="0"/>
              <a:t>When you need to refer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 back to these (you 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probably will need to 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quite often), you will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find the list on </a:t>
            </a:r>
            <a:r>
              <a:rPr lang="en-US" sz="2200" dirty="0" err="1" smtClean="0">
                <a:solidFill>
                  <a:srgbClr val="FF0000"/>
                </a:solidFill>
              </a:rPr>
              <a:t>pg</a:t>
            </a:r>
            <a:r>
              <a:rPr lang="en-US" sz="2200" dirty="0" smtClean="0">
                <a:solidFill>
                  <a:srgbClr val="FF0000"/>
                </a:solidFill>
              </a:rPr>
              <a:t> 324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dirty="0" smtClean="0"/>
              <a:t>	You might want to mark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 it with a post-it.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52724"/>
            <a:ext cx="5150224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1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Here are some common examples to follow when integrating x raised to a power other than -1.</a:t>
            </a:r>
          </a:p>
          <a:p>
            <a:r>
              <a:rPr lang="en-US" sz="2000" dirty="0" smtClean="0"/>
              <a:t>Remember:  </a:t>
            </a:r>
            <a:r>
              <a:rPr lang="en-US" sz="2000" u="sng" dirty="0" smtClean="0">
                <a:solidFill>
                  <a:srgbClr val="FFFF00"/>
                </a:solidFill>
              </a:rPr>
              <a:t>To integrate a power of x, add 1 to the exponent and divide by the new exponent.</a:t>
            </a:r>
          </a:p>
          <a:p>
            <a:endParaRPr lang="en-US" sz="2200" u="sng" dirty="0"/>
          </a:p>
          <a:p>
            <a:endParaRPr lang="en-US" sz="2200" u="sng" dirty="0" smtClean="0"/>
          </a:p>
          <a:p>
            <a:endParaRPr lang="en-US" sz="2200" u="sng" dirty="0"/>
          </a:p>
          <a:p>
            <a:endParaRPr lang="en-US" sz="22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599"/>
            <a:ext cx="8001000" cy="308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6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Indefinite Integral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100" dirty="0" smtClean="0"/>
              <a:t>Our first properties of </a:t>
            </a:r>
            <a:r>
              <a:rPr lang="en-US" sz="2100" dirty="0" err="1" smtClean="0"/>
              <a:t>antiderivatives</a:t>
            </a:r>
            <a:r>
              <a:rPr lang="en-US" sz="2100" dirty="0" smtClean="0"/>
              <a:t> (integrals) follow directly from the simple constant factor, sum, and difference rules for limits and derivatives:</a:t>
            </a:r>
          </a:p>
          <a:p>
            <a:r>
              <a:rPr lang="en-US" dirty="0" smtClean="0"/>
              <a:t>1.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94060"/>
            <a:ext cx="3619048" cy="9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45" y="4114800"/>
            <a:ext cx="60579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95" y="5410200"/>
            <a:ext cx="60706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3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323</TotalTime>
  <Words>663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Winter</vt:lpstr>
      <vt:lpstr>Section 5.2</vt:lpstr>
      <vt:lpstr>All graphics are attributed to:</vt:lpstr>
      <vt:lpstr>Introduction</vt:lpstr>
      <vt:lpstr>The Problem with the Previous Example</vt:lpstr>
      <vt:lpstr>The Indefinite Integral</vt:lpstr>
      <vt:lpstr>Integration Formulas</vt:lpstr>
      <vt:lpstr>Integration Formulas</vt:lpstr>
      <vt:lpstr>Examples</vt:lpstr>
      <vt:lpstr>Properties of the Indefinite Integral</vt:lpstr>
      <vt:lpstr>Combining Those Properties</vt:lpstr>
      <vt:lpstr>Consider Simplifying First</vt:lpstr>
      <vt:lpstr>Integral Curves</vt:lpstr>
      <vt:lpstr>Initial Condition</vt:lpstr>
      <vt:lpstr>Slope Fields</vt:lpstr>
      <vt:lpstr>Example</vt:lpstr>
      <vt:lpstr>I love the Eiffel Tower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5.1</dc:title>
  <dc:creator>Lewis, Deborah</dc:creator>
  <cp:lastModifiedBy>Lewis, Deborah</cp:lastModifiedBy>
  <cp:revision>14</cp:revision>
  <dcterms:created xsi:type="dcterms:W3CDTF">2014-02-28T19:26:30Z</dcterms:created>
  <dcterms:modified xsi:type="dcterms:W3CDTF">2014-07-24T19:05:06Z</dcterms:modified>
</cp:coreProperties>
</file>